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13004800" cy="9753600"/>
  <p:notesSz cx="6858000" cy="9144000"/>
  <p:defaultTextStyle>
    <a:defPPr>
      <a:defRPr lang="it-IT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+mn-ea"/>
        <a:cs typeface="+mn-cs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96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39269-1ADE-4388-BA59-E7C40AF3B597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37D18-4631-4EBC-93AA-0FAA6EA0CF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19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it-IT" noProof="0" smtClean="0">
                <a:sym typeface="Chalkboard SE" charset="0"/>
              </a:rPr>
              <a:t>Second level</a:t>
            </a:r>
          </a:p>
          <a:p>
            <a:pPr lvl="2"/>
            <a:r>
              <a:rPr lang="it-IT" noProof="0" smtClean="0">
                <a:sym typeface="Chalkboard SE" charset="0"/>
              </a:rPr>
              <a:t>Third level</a:t>
            </a:r>
          </a:p>
          <a:p>
            <a:pPr lvl="3"/>
            <a:r>
              <a:rPr lang="it-IT" noProof="0" smtClean="0">
                <a:sym typeface="Chalkboard SE" charset="0"/>
              </a:rPr>
              <a:t>Fourth level</a:t>
            </a:r>
          </a:p>
          <a:p>
            <a:pPr lvl="4"/>
            <a:r>
              <a:rPr lang="it-IT" noProof="0" smtClean="0">
                <a:sym typeface="Chalkboard S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1823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+mn-ea"/>
        <a:cs typeface="+mn-cs"/>
        <a:sym typeface="Chalkboard SE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+mn-ea"/>
        <a:cs typeface="+mn-cs"/>
        <a:sym typeface="Chalkboard SE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+mn-ea"/>
        <a:cs typeface="+mn-cs"/>
        <a:sym typeface="Chalkboard SE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+mn-ea"/>
        <a:cs typeface="+mn-cs"/>
        <a:sym typeface="Chalkboard SE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+mn-ea"/>
        <a:cs typeface="+mn-cs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73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>
              <a:sym typeface="Helvetica Light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it-IT" smtClean="0">
                <a:sym typeface="Helvetica Light" charset="0"/>
              </a:rPr>
              <a:t>Second level</a:t>
            </a:r>
          </a:p>
          <a:p>
            <a:pPr lvl="2"/>
            <a:r>
              <a:rPr lang="it-IT" smtClean="0">
                <a:sym typeface="Helvetica Light" charset="0"/>
              </a:rPr>
              <a:t>Third level</a:t>
            </a:r>
          </a:p>
          <a:p>
            <a:pPr lvl="3"/>
            <a:r>
              <a:rPr lang="it-IT" smtClean="0">
                <a:sym typeface="Helvetica Light" charset="0"/>
              </a:rPr>
              <a:t>Fourth level</a:t>
            </a:r>
          </a:p>
          <a:p>
            <a:pPr lvl="4"/>
            <a:r>
              <a:rPr lang="it-IT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sym typeface="Helvetica Light" charset="0"/>
        </a:defRPr>
      </a:lvl9pPr>
    </p:titleStyle>
    <p:bodyStyle>
      <a:lvl1pPr algn="l" defTabSz="584200" rtl="0" eaLnBrk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eaLnBrk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2pPr>
      <a:lvl3pPr marL="685800" algn="l" defTabSz="584200" rtl="0" eaLnBrk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3pPr>
      <a:lvl4pPr marL="1028700" algn="l" defTabSz="584200" rtl="0" eaLnBrk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4pPr>
      <a:lvl5pPr marL="1371600" algn="l" defTabSz="584200" rtl="0" eaLnBrk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5pPr>
      <a:lvl6pPr marL="1828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6pPr>
      <a:lvl7pPr marL="22860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7pPr>
      <a:lvl8pPr marL="27432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8pPr>
      <a:lvl9pPr marL="32004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sym typeface="Helvetica Light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fld id="{90AF09C9-FBBD-42F2-9C38-031308E0CF20}" type="slidenum">
                <a:rPr lang="it-IT" sz="3400" smtClean="0">
                  <a:solidFill>
                    <a:srgbClr val="0070C0"/>
                  </a:solidFill>
                </a:rPr>
                <a:t>1</a:t>
              </a:fld>
              <a:endParaRPr lang="it-IT" sz="3400" dirty="0">
                <a:solidFill>
                  <a:srgbClr val="0070C0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endParaRPr lang="it-IT" b="1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6176" y="4804792"/>
            <a:ext cx="7717263" cy="3144799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461840" y="2860576"/>
            <a:ext cx="8075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PREGHIERA NEL TEMPO DELLA FRAGILITÁ</a:t>
            </a:r>
          </a:p>
        </p:txBody>
      </p:sp>
    </p:spTree>
    <p:extLst>
      <p:ext uri="{BB962C8B-B14F-4D97-AF65-F5344CB8AC3E}">
        <p14:creationId xmlns:p14="http://schemas.microsoft.com/office/powerpoint/2010/main" val="868795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endParaRPr lang="it-IT" sz="3400" dirty="0">
                <a:solidFill>
                  <a:srgbClr val="FFFFFF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r>
                <a:rPr lang="it-IT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PREGHIERA </a:t>
              </a:r>
              <a:r>
                <a:rPr lang="it-IT" b="1" dirty="0" smtClean="0">
                  <a:solidFill>
                    <a:schemeClr val="bg1"/>
                  </a:solidFill>
                  <a:latin typeface="Palatino Linotype" panose="02040502050505030304" pitchFamily="18" charset="0"/>
                </a:rPr>
                <a:t>NEL TEMPO DELLA FRAGILITÁ</a:t>
              </a:r>
              <a:endParaRPr lang="it-IT" b="1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4688" y="7893216"/>
            <a:ext cx="2965638" cy="1208503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957784" y="2716560"/>
            <a:ext cx="109499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O Dio, </a:t>
            </a:r>
            <a:r>
              <a:rPr lang="it-IT" dirty="0"/>
              <a:t>onnipotente ed eterno,</a:t>
            </a:r>
          </a:p>
          <a:p>
            <a:pPr algn="l"/>
            <a:r>
              <a:rPr lang="it-IT" dirty="0"/>
              <a:t>ristoro nella fatica, sostegno nella debolezza: </a:t>
            </a:r>
          </a:p>
          <a:p>
            <a:pPr algn="l"/>
            <a:r>
              <a:rPr lang="it-IT" dirty="0"/>
              <a:t>da </a:t>
            </a:r>
            <a:r>
              <a:rPr lang="it-IT" dirty="0" smtClean="0"/>
              <a:t>Te </a:t>
            </a:r>
            <a:r>
              <a:rPr lang="it-IT" dirty="0"/>
              <a:t>tutte le creature ricevono energia, esistenza e vita.</a:t>
            </a:r>
          </a:p>
          <a:p>
            <a:pPr algn="l"/>
            <a:r>
              <a:rPr lang="it-IT" dirty="0"/>
              <a:t> </a:t>
            </a:r>
          </a:p>
          <a:p>
            <a:pPr algn="l"/>
            <a:r>
              <a:rPr lang="it-IT" dirty="0"/>
              <a:t>Veniamo a Te per invocare la tua misericordia </a:t>
            </a:r>
          </a:p>
          <a:p>
            <a:pPr algn="l"/>
            <a:r>
              <a:rPr lang="it-IT" dirty="0"/>
              <a:t>poiché oggi conosciamo ancora la fragilità della condizione umana </a:t>
            </a:r>
          </a:p>
          <a:p>
            <a:pPr algn="l"/>
            <a:r>
              <a:rPr lang="it-IT" dirty="0"/>
              <a:t>vivendo l’esperienza di una nuova epidemia virale.</a:t>
            </a:r>
          </a:p>
          <a:p>
            <a:pPr algn="l"/>
            <a:r>
              <a:rPr lang="it-IT" sz="1600" dirty="0"/>
              <a:t> 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endParaRPr lang="it-IT" sz="3400" dirty="0">
                <a:solidFill>
                  <a:srgbClr val="FFFFFF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r>
                <a:rPr lang="it-IT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PREGHIERA NEL TEMPO DELLA FRAGILITÁ</a:t>
              </a: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4688" y="7893216"/>
            <a:ext cx="2965638" cy="1208503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957784" y="2716560"/>
            <a:ext cx="109499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Affidiamo </a:t>
            </a:r>
            <a:r>
              <a:rPr lang="it-IT" dirty="0"/>
              <a:t>a Te gli ammalati e le loro famiglie: </a:t>
            </a:r>
          </a:p>
          <a:p>
            <a:pPr algn="l"/>
            <a:r>
              <a:rPr lang="it-IT" dirty="0"/>
              <a:t>porta guarigione al loro </a:t>
            </a:r>
            <a:r>
              <a:rPr lang="it-IT" dirty="0" smtClean="0"/>
              <a:t>corpo,</a:t>
            </a:r>
          </a:p>
          <a:p>
            <a:pPr algn="l"/>
            <a:r>
              <a:rPr lang="it-IT" dirty="0" smtClean="0"/>
              <a:t>alla </a:t>
            </a:r>
            <a:r>
              <a:rPr lang="it-IT" dirty="0"/>
              <a:t>loro mente e al loro spirito.</a:t>
            </a:r>
          </a:p>
          <a:p>
            <a:pPr algn="l"/>
            <a:r>
              <a:rPr lang="it-IT" dirty="0"/>
              <a:t> </a:t>
            </a:r>
          </a:p>
          <a:p>
            <a:pPr algn="l"/>
            <a:r>
              <a:rPr lang="it-IT" dirty="0"/>
              <a:t>Aiuta tutti i membri della </a:t>
            </a:r>
            <a:r>
              <a:rPr lang="it-IT" dirty="0" smtClean="0"/>
              <a:t>società</a:t>
            </a:r>
          </a:p>
          <a:p>
            <a:pPr algn="l"/>
            <a:r>
              <a:rPr lang="it-IT" dirty="0" smtClean="0"/>
              <a:t>a </a:t>
            </a:r>
            <a:r>
              <a:rPr lang="it-IT" dirty="0"/>
              <a:t>svolgere il proprio compito </a:t>
            </a:r>
          </a:p>
          <a:p>
            <a:pPr algn="l"/>
            <a:r>
              <a:rPr lang="it-IT" dirty="0"/>
              <a:t>e a rafforzare lo spirito di solidarietà tra di loro. </a:t>
            </a:r>
          </a:p>
        </p:txBody>
      </p:sp>
    </p:spTree>
    <p:extLst>
      <p:ext uri="{BB962C8B-B14F-4D97-AF65-F5344CB8AC3E}">
        <p14:creationId xmlns:p14="http://schemas.microsoft.com/office/powerpoint/2010/main" val="1807180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endParaRPr lang="it-IT" sz="3400" dirty="0">
                <a:solidFill>
                  <a:srgbClr val="FFFFFF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r>
                <a:rPr lang="it-IT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PREGHIERA NEL TEMPO DELLA FRAGILITÁ</a:t>
              </a: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4688" y="7893216"/>
            <a:ext cx="2965638" cy="1208503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957784" y="2716560"/>
            <a:ext cx="10949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Sostieni </a:t>
            </a:r>
            <a:r>
              <a:rPr lang="it-IT" dirty="0"/>
              <a:t>e conforta i </a:t>
            </a:r>
            <a:r>
              <a:rPr lang="it-IT" dirty="0" smtClean="0"/>
              <a:t>medici</a:t>
            </a:r>
          </a:p>
          <a:p>
            <a:pPr algn="l"/>
            <a:r>
              <a:rPr lang="it-IT" dirty="0" smtClean="0"/>
              <a:t>e </a:t>
            </a:r>
            <a:r>
              <a:rPr lang="it-IT" dirty="0"/>
              <a:t>gli operatori sanitari in prima linea</a:t>
            </a:r>
          </a:p>
          <a:p>
            <a:pPr algn="l"/>
            <a:r>
              <a:rPr lang="it-IT" dirty="0"/>
              <a:t>e tutti i curanti nel compimento del loro servizio.</a:t>
            </a:r>
          </a:p>
          <a:p>
            <a:pPr algn="l"/>
            <a:r>
              <a:rPr lang="it-IT" dirty="0"/>
              <a:t> </a:t>
            </a:r>
          </a:p>
          <a:p>
            <a:pPr algn="l"/>
            <a:r>
              <a:rPr lang="it-IT" dirty="0"/>
              <a:t>Tu che sei fonte di ogni </a:t>
            </a:r>
            <a:r>
              <a:rPr lang="it-IT" dirty="0" smtClean="0"/>
              <a:t>bene,</a:t>
            </a:r>
          </a:p>
          <a:p>
            <a:pPr algn="l"/>
            <a:r>
              <a:rPr lang="it-IT" dirty="0" smtClean="0"/>
              <a:t>benedici </a:t>
            </a:r>
            <a:r>
              <a:rPr lang="it-IT" dirty="0"/>
              <a:t>con abbondanza la famiglia umana,</a:t>
            </a:r>
          </a:p>
          <a:p>
            <a:pPr algn="l"/>
            <a:r>
              <a:rPr lang="it-IT" dirty="0"/>
              <a:t>allontana da noi ogni </a:t>
            </a:r>
            <a:r>
              <a:rPr lang="it-IT" dirty="0" smtClean="0"/>
              <a:t>male</a:t>
            </a:r>
          </a:p>
          <a:p>
            <a:pPr algn="l"/>
            <a:r>
              <a:rPr lang="it-IT" dirty="0" smtClean="0"/>
              <a:t>e </a:t>
            </a:r>
            <a:r>
              <a:rPr lang="it-IT" dirty="0"/>
              <a:t>dona una fede salda a tutti i </a:t>
            </a:r>
            <a:r>
              <a:rPr lang="it-IT" dirty="0" smtClean="0"/>
              <a:t>cristiani.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35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endParaRPr lang="it-IT" sz="3400" dirty="0">
                <a:solidFill>
                  <a:srgbClr val="FFFFFF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r>
                <a:rPr lang="it-IT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PREGHIERA NEL TEMPO DELLA FRAGILITÁ</a:t>
              </a: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4688" y="7893216"/>
            <a:ext cx="2965638" cy="1208503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957784" y="2716560"/>
            <a:ext cx="10949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Liberaci </a:t>
            </a:r>
            <a:r>
              <a:rPr lang="it-IT" dirty="0"/>
              <a:t>dall’epidemia che ci sta colpendo </a:t>
            </a:r>
          </a:p>
          <a:p>
            <a:pPr algn="l"/>
            <a:r>
              <a:rPr lang="it-IT" dirty="0"/>
              <a:t>affinché possiamo ritornare </a:t>
            </a:r>
            <a:r>
              <a:rPr lang="it-IT" dirty="0" smtClean="0"/>
              <a:t>sereni</a:t>
            </a:r>
          </a:p>
          <a:p>
            <a:pPr algn="l"/>
            <a:r>
              <a:rPr lang="it-IT" dirty="0" smtClean="0"/>
              <a:t>alle </a:t>
            </a:r>
            <a:r>
              <a:rPr lang="it-IT" dirty="0"/>
              <a:t>nostre consuete occupazioni</a:t>
            </a:r>
          </a:p>
          <a:p>
            <a:pPr algn="l"/>
            <a:r>
              <a:rPr lang="it-IT" dirty="0"/>
              <a:t>e lodarti e ringraziarti con cuore rinnovato.</a:t>
            </a:r>
          </a:p>
          <a:p>
            <a:pPr algn="l"/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48859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50328" y="143892"/>
            <a:ext cx="12623080" cy="9197404"/>
            <a:chOff x="0" y="0"/>
            <a:chExt cx="973" cy="683"/>
          </a:xfrm>
        </p:grpSpPr>
        <p:sp>
          <p:nvSpPr>
            <p:cNvPr id="2052" name="AutoShape 2"/>
            <p:cNvSpPr>
              <a:spLocks/>
            </p:cNvSpPr>
            <p:nvPr/>
          </p:nvSpPr>
          <p:spPr bwMode="auto">
            <a:xfrm>
              <a:off x="42" y="42"/>
              <a:ext cx="931" cy="641"/>
            </a:xfrm>
            <a:prstGeom prst="roundRect">
              <a:avLst>
                <a:gd name="adj" fmla="val 9653"/>
              </a:avLst>
            </a:prstGeom>
            <a:solidFill>
              <a:srgbClr val="000000">
                <a:alpha val="0"/>
              </a:srgbClr>
            </a:solidFill>
            <a:ln w="72248">
              <a:solidFill>
                <a:srgbClr val="669999"/>
              </a:solidFill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pPr defTabSz="830263"/>
              <a:endParaRPr lang="it-IT" sz="3400" dirty="0">
                <a:solidFill>
                  <a:srgbClr val="FFFFFF"/>
                </a:solidFill>
              </a:endParaRPr>
            </a:p>
          </p:txBody>
        </p:sp>
        <p:sp>
          <p:nvSpPr>
            <p:cNvPr id="2053" name="AutoShape 3"/>
            <p:cNvSpPr>
              <a:spLocks/>
            </p:cNvSpPr>
            <p:nvPr/>
          </p:nvSpPr>
          <p:spPr bwMode="auto">
            <a:xfrm>
              <a:off x="0" y="0"/>
              <a:ext cx="956" cy="137"/>
            </a:xfrm>
            <a:custGeom>
              <a:avLst/>
              <a:gdLst>
                <a:gd name="T0" fmla="*/ 21 w 21600"/>
                <a:gd name="T1" fmla="*/ 0 h 21600"/>
                <a:gd name="T2" fmla="*/ 21 w 21600"/>
                <a:gd name="T3" fmla="*/ 0 h 21600"/>
                <a:gd name="T4" fmla="*/ 21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0057" y="0"/>
                  </a:lnTo>
                  <a:cubicBezTo>
                    <a:pt x="20909" y="0"/>
                    <a:pt x="21600" y="4835"/>
                    <a:pt x="21600" y="10799"/>
                  </a:cubicBezTo>
                  <a:cubicBezTo>
                    <a:pt x="21600" y="16764"/>
                    <a:pt x="20909" y="21600"/>
                    <a:pt x="20057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6666CC"/>
            </a:solidFill>
            <a:ln w="9525">
              <a:noFill/>
              <a:round/>
              <a:headEnd/>
              <a:tailEnd/>
            </a:ln>
          </p:spPr>
          <p:txBody>
            <a:bodyPr lIns="72248" tIns="72248" rIns="72248" bIns="72248" anchor="ctr"/>
            <a:lstStyle/>
            <a:p>
              <a:r>
                <a:rPr lang="it-IT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PREGHIERA NEL TEMPO DELLA </a:t>
              </a:r>
              <a:r>
                <a:rPr lang="it-IT" b="1" dirty="0" smtClean="0">
                  <a:solidFill>
                    <a:schemeClr val="bg1"/>
                  </a:solidFill>
                  <a:latin typeface="Palatino Linotype" panose="02040502050505030304" pitchFamily="18" charset="0"/>
                </a:rPr>
                <a:t>FRAGILITÁ</a:t>
              </a:r>
              <a:endParaRPr lang="it-IT" b="1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054" name="Line 4"/>
            <p:cNvSpPr>
              <a:spLocks noChangeShapeType="1"/>
            </p:cNvSpPr>
            <p:nvPr/>
          </p:nvSpPr>
          <p:spPr bwMode="auto">
            <a:xfrm>
              <a:off x="0" y="119"/>
              <a:ext cx="905" cy="1"/>
            </a:xfrm>
            <a:prstGeom prst="line">
              <a:avLst/>
            </a:prstGeom>
            <a:noFill/>
            <a:ln w="54186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2055" name="Picture 7" descr="F:\CEI UNPS 2017-2022\CEI Comunicazione\Nuovo logo UNPS 2017\LoghiPastorale\Pastorale_logo_CMYK_oriz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4688" y="7893216"/>
            <a:ext cx="2965638" cy="1208503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957784" y="2716560"/>
            <a:ext cx="109499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/>
              <a:t>In </a:t>
            </a:r>
            <a:r>
              <a:rPr lang="it-IT" dirty="0"/>
              <a:t>Te noi </a:t>
            </a:r>
            <a:r>
              <a:rPr lang="it-IT" dirty="0" smtClean="0"/>
              <a:t>confidiamo</a:t>
            </a:r>
          </a:p>
          <a:p>
            <a:pPr algn="l"/>
            <a:r>
              <a:rPr lang="it-IT" dirty="0" smtClean="0"/>
              <a:t>e </a:t>
            </a:r>
            <a:r>
              <a:rPr lang="it-IT" dirty="0"/>
              <a:t>a Te innalziamo la nostra supplica</a:t>
            </a:r>
          </a:p>
          <a:p>
            <a:pPr algn="l"/>
            <a:r>
              <a:rPr lang="it-IT" dirty="0"/>
              <a:t>perché Tu, o Padre, sei l’autore della vita, </a:t>
            </a:r>
          </a:p>
          <a:p>
            <a:pPr algn="l"/>
            <a:r>
              <a:rPr lang="it-IT" dirty="0"/>
              <a:t>e con il tuo Figlio, nostro Signore Gesù Cristo, </a:t>
            </a:r>
          </a:p>
          <a:p>
            <a:pPr algn="l"/>
            <a:r>
              <a:rPr lang="it-IT" dirty="0"/>
              <a:t>in unità con lo Spirito Santo, </a:t>
            </a:r>
          </a:p>
          <a:p>
            <a:pPr algn="l"/>
            <a:r>
              <a:rPr lang="it-IT" dirty="0"/>
              <a:t>vivi e regni nei secoli dei secoli. Amen.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Maria, salute degli infermi, prega per noi!</a:t>
            </a:r>
          </a:p>
        </p:txBody>
      </p:sp>
    </p:spTree>
    <p:extLst>
      <p:ext uri="{BB962C8B-B14F-4D97-AF65-F5344CB8AC3E}">
        <p14:creationId xmlns:p14="http://schemas.microsoft.com/office/powerpoint/2010/main" val="38336523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Struttura predefinita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186</Words>
  <Application>Microsoft Office PowerPoint</Application>
  <PresentationFormat>Personalizzato</PresentationFormat>
  <Paragraphs>43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Massimo Angelelli</dc:creator>
  <cp:lastModifiedBy>Angelelli Massimo</cp:lastModifiedBy>
  <cp:revision>15</cp:revision>
  <dcterms:modified xsi:type="dcterms:W3CDTF">2020-03-05T17:15:25Z</dcterms:modified>
</cp:coreProperties>
</file>